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16–24 (Youth)</c:v>
                </c:pt>
              </c:strCache>
            </c:strRef>
          </c:tx>
          <c:spPr>
            <a:solidFill>
              <a:srgbClr val="7AAD64"/>
            </a:solidFill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  <c:pt idx="11">
                  <c:v>2026*</c:v>
                </c:pt>
                <c:pt idx="12">
                  <c:v>2027*</c:v>
                </c:pt>
                <c:pt idx="13">
                  <c:v>2028*</c:v>
                </c:pt>
                <c:pt idx="14">
                  <c:v>2029*</c:v>
                </c:pt>
                <c:pt idx="15">
                  <c:v>2030*</c:v>
                </c:pt>
                <c:pt idx="16">
                  <c:v>2031*</c:v>
                </c:pt>
                <c:pt idx="17">
                  <c:v>2032*</c:v>
                </c:pt>
                <c:pt idx="18">
                  <c:v>2033*</c:v>
                </c:pt>
                <c:pt idx="19">
                  <c:v>2034*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14.2</c:v>
                </c:pt>
                <c:pt idx="1">
                  <c:v>14</c:v>
                </c:pt>
                <c:pt idx="2">
                  <c:v>13.8</c:v>
                </c:pt>
                <c:pt idx="3">
                  <c:v>13.5</c:v>
                </c:pt>
                <c:pt idx="4">
                  <c:v>13.3</c:v>
                </c:pt>
                <c:pt idx="5">
                  <c:v>12.8</c:v>
                </c:pt>
                <c:pt idx="6">
                  <c:v>12.5</c:v>
                </c:pt>
                <c:pt idx="7">
                  <c:v>12.2</c:v>
                </c:pt>
                <c:pt idx="8">
                  <c:v>12</c:v>
                </c:pt>
                <c:pt idx="9">
                  <c:v>11.8</c:v>
                </c:pt>
                <c:pt idx="10">
                  <c:v>11.5</c:v>
                </c:pt>
                <c:pt idx="11">
                  <c:v>11.2</c:v>
                </c:pt>
                <c:pt idx="12">
                  <c:v>11</c:v>
                </c:pt>
                <c:pt idx="13">
                  <c:v>10.8</c:v>
                </c:pt>
                <c:pt idx="14">
                  <c:v>10.6</c:v>
                </c:pt>
                <c:pt idx="15">
                  <c:v>10.4</c:v>
                </c:pt>
                <c:pt idx="16">
                  <c:v>10.199999999999999</c:v>
                </c:pt>
                <c:pt idx="17">
                  <c:v>10.1</c:v>
                </c:pt>
                <c:pt idx="18">
                  <c:v>10</c:v>
                </c:pt>
                <c:pt idx="19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C9-4F59-B798-3F52F71BF7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25–54 (Prime Age)</c:v>
                </c:pt>
              </c:strCache>
            </c:strRef>
          </c:tx>
          <c:spPr>
            <a:solidFill>
              <a:srgbClr val="2A3D28"/>
            </a:solidFill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  <c:pt idx="11">
                  <c:v>2026*</c:v>
                </c:pt>
                <c:pt idx="12">
                  <c:v>2027*</c:v>
                </c:pt>
                <c:pt idx="13">
                  <c:v>2028*</c:v>
                </c:pt>
                <c:pt idx="14">
                  <c:v>2029*</c:v>
                </c:pt>
                <c:pt idx="15">
                  <c:v>2030*</c:v>
                </c:pt>
                <c:pt idx="16">
                  <c:v>2031*</c:v>
                </c:pt>
                <c:pt idx="17">
                  <c:v>2032*</c:v>
                </c:pt>
                <c:pt idx="18">
                  <c:v>2033*</c:v>
                </c:pt>
                <c:pt idx="19">
                  <c:v>2034*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55</c:v>
                </c:pt>
                <c:pt idx="1">
                  <c:v>54.6</c:v>
                </c:pt>
                <c:pt idx="2">
                  <c:v>54.2</c:v>
                </c:pt>
                <c:pt idx="3">
                  <c:v>53.8</c:v>
                </c:pt>
                <c:pt idx="4">
                  <c:v>53.4</c:v>
                </c:pt>
                <c:pt idx="5">
                  <c:v>52.5</c:v>
                </c:pt>
                <c:pt idx="6">
                  <c:v>52</c:v>
                </c:pt>
                <c:pt idx="7">
                  <c:v>51.5</c:v>
                </c:pt>
                <c:pt idx="8">
                  <c:v>51</c:v>
                </c:pt>
                <c:pt idx="9">
                  <c:v>50.5</c:v>
                </c:pt>
                <c:pt idx="10">
                  <c:v>49.8</c:v>
                </c:pt>
                <c:pt idx="11">
                  <c:v>49.2</c:v>
                </c:pt>
                <c:pt idx="12">
                  <c:v>48.6</c:v>
                </c:pt>
                <c:pt idx="13">
                  <c:v>48</c:v>
                </c:pt>
                <c:pt idx="14">
                  <c:v>47.5</c:v>
                </c:pt>
                <c:pt idx="15">
                  <c:v>47</c:v>
                </c:pt>
                <c:pt idx="16">
                  <c:v>46.5</c:v>
                </c:pt>
                <c:pt idx="17">
                  <c:v>46.1</c:v>
                </c:pt>
                <c:pt idx="18">
                  <c:v>45.7</c:v>
                </c:pt>
                <c:pt idx="19">
                  <c:v>45.3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C9-4F59-B798-3F52F71BF7E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55–64 (Pre-Retire)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  <c:pt idx="11">
                  <c:v>2026*</c:v>
                </c:pt>
                <c:pt idx="12">
                  <c:v>2027*</c:v>
                </c:pt>
                <c:pt idx="13">
                  <c:v>2028*</c:v>
                </c:pt>
                <c:pt idx="14">
                  <c:v>2029*</c:v>
                </c:pt>
                <c:pt idx="15">
                  <c:v>2030*</c:v>
                </c:pt>
                <c:pt idx="16">
                  <c:v>2031*</c:v>
                </c:pt>
                <c:pt idx="17">
                  <c:v>2032*</c:v>
                </c:pt>
                <c:pt idx="18">
                  <c:v>2033*</c:v>
                </c:pt>
                <c:pt idx="19">
                  <c:v>2034*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22.5</c:v>
                </c:pt>
                <c:pt idx="1">
                  <c:v>22.8</c:v>
                </c:pt>
                <c:pt idx="2">
                  <c:v>23.1</c:v>
                </c:pt>
                <c:pt idx="3">
                  <c:v>23.5</c:v>
                </c:pt>
                <c:pt idx="4">
                  <c:v>23.8</c:v>
                </c:pt>
                <c:pt idx="5">
                  <c:v>24.5</c:v>
                </c:pt>
                <c:pt idx="6">
                  <c:v>24.8</c:v>
                </c:pt>
                <c:pt idx="7">
                  <c:v>25.1</c:v>
                </c:pt>
                <c:pt idx="8">
                  <c:v>25.3</c:v>
                </c:pt>
                <c:pt idx="9">
                  <c:v>25.6</c:v>
                </c:pt>
                <c:pt idx="10">
                  <c:v>25.8</c:v>
                </c:pt>
                <c:pt idx="11">
                  <c:v>26</c:v>
                </c:pt>
                <c:pt idx="12">
                  <c:v>26.3</c:v>
                </c:pt>
                <c:pt idx="13">
                  <c:v>26.5</c:v>
                </c:pt>
                <c:pt idx="14">
                  <c:v>26.7</c:v>
                </c:pt>
                <c:pt idx="15">
                  <c:v>26.8</c:v>
                </c:pt>
                <c:pt idx="16">
                  <c:v>27</c:v>
                </c:pt>
                <c:pt idx="17">
                  <c:v>27.1</c:v>
                </c:pt>
                <c:pt idx="18">
                  <c:v>27.2</c:v>
                </c:pt>
                <c:pt idx="19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C9-4F59-B798-3F52F71BF7E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65+ (Older Workers)</c:v>
                </c:pt>
              </c:strCache>
            </c:strRef>
          </c:tx>
          <c:spPr>
            <a:solidFill>
              <a:srgbClr val="6B4226"/>
            </a:solidFill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  <c:pt idx="11">
                  <c:v>2026*</c:v>
                </c:pt>
                <c:pt idx="12">
                  <c:v>2027*</c:v>
                </c:pt>
                <c:pt idx="13">
                  <c:v>2028*</c:v>
                </c:pt>
                <c:pt idx="14">
                  <c:v>2029*</c:v>
                </c:pt>
                <c:pt idx="15">
                  <c:v>2030*</c:v>
                </c:pt>
                <c:pt idx="16">
                  <c:v>2031*</c:v>
                </c:pt>
                <c:pt idx="17">
                  <c:v>2032*</c:v>
                </c:pt>
                <c:pt idx="18">
                  <c:v>2033*</c:v>
                </c:pt>
                <c:pt idx="19">
                  <c:v>2034*</c:v>
                </c:pt>
              </c:strCache>
            </c:str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8.3000000000000007</c:v>
                </c:pt>
                <c:pt idx="1">
                  <c:v>8.6</c:v>
                </c:pt>
                <c:pt idx="2">
                  <c:v>8.9</c:v>
                </c:pt>
                <c:pt idx="3">
                  <c:v>9.1999999999999993</c:v>
                </c:pt>
                <c:pt idx="4">
                  <c:v>9.5</c:v>
                </c:pt>
                <c:pt idx="5">
                  <c:v>10.199999999999999</c:v>
                </c:pt>
                <c:pt idx="6">
                  <c:v>10.7</c:v>
                </c:pt>
                <c:pt idx="7">
                  <c:v>11.2</c:v>
                </c:pt>
                <c:pt idx="8">
                  <c:v>11.7</c:v>
                </c:pt>
                <c:pt idx="9">
                  <c:v>12.1</c:v>
                </c:pt>
                <c:pt idx="10">
                  <c:v>12.9</c:v>
                </c:pt>
                <c:pt idx="11">
                  <c:v>13.6</c:v>
                </c:pt>
                <c:pt idx="12">
                  <c:v>14.1</c:v>
                </c:pt>
                <c:pt idx="13">
                  <c:v>14.7</c:v>
                </c:pt>
                <c:pt idx="14">
                  <c:v>15.2</c:v>
                </c:pt>
                <c:pt idx="15">
                  <c:v>15.8</c:v>
                </c:pt>
                <c:pt idx="16">
                  <c:v>16.3</c:v>
                </c:pt>
                <c:pt idx="17">
                  <c:v>16.7</c:v>
                </c:pt>
                <c:pt idx="18">
                  <c:v>17.100000000000001</c:v>
                </c:pt>
                <c:pt idx="19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C9-4F59-B798-3F52F71BF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A553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6350" cap="flat">
              <a:solidFill>
                <a:srgbClr val="D8D0C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A553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8F5E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924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960120"/>
            <a:ext cx="64008" cy="22860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777240" y="914400"/>
            <a:ext cx="6858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8D8C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Understanding the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777240" y="1417320"/>
            <a:ext cx="71323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Appalachian</a:t>
            </a:r>
            <a:endParaRPr lang="en-US" sz="52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Workforce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777240" y="3090672"/>
            <a:ext cx="7315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i="1" kern="0" spc="10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Culture · Values · Practical Guidance for Employers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77724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Rachael Meads  ·  Blue Ridge Community &amp; Technical College  ·  April 24, 2026</a:t>
            </a:r>
            <a:endParaRPr lang="en-US" sz="105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0" y="429768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Working Respectfully Within the Culture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228600" y="1207008"/>
            <a:ext cx="4114800" cy="402336"/>
          </a:xfrm>
          <a:prstGeom prst="rect">
            <a:avLst/>
          </a:prstGeom>
          <a:solidFill>
            <a:srgbClr val="3A5535"/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3"/>
          <p:cNvSpPr/>
          <p:nvPr/>
        </p:nvSpPr>
        <p:spPr>
          <a:xfrm>
            <a:off x="228600" y="1207008"/>
            <a:ext cx="4114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DO</a:t>
            </a:r>
            <a:endParaRPr lang="en-US" sz="1400" dirty="0"/>
          </a:p>
        </p:txBody>
      </p:sp>
      <p:sp>
        <p:nvSpPr>
          <p:cNvPr id="9" name="Shape 4"/>
          <p:cNvSpPr/>
          <p:nvPr/>
        </p:nvSpPr>
        <p:spPr>
          <a:xfrm>
            <a:off x="228600" y="1609344"/>
            <a:ext cx="4114800" cy="3310128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5"/>
          <p:cNvSpPr/>
          <p:nvPr/>
        </p:nvSpPr>
        <p:spPr>
          <a:xfrm>
            <a:off x="347472" y="1691640"/>
            <a:ext cx="384048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more than you speak in early interactions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 commitments — reliability builds deep trust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Celebrate local traditions and community events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first names and a conversational tone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 the region's history with empathy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workers into decisions that affect them</a:t>
            </a:r>
            <a:endParaRPr lang="en-US" sz="1250" dirty="0"/>
          </a:p>
        </p:txBody>
      </p:sp>
      <p:sp>
        <p:nvSpPr>
          <p:cNvPr id="11" name="Shape 6"/>
          <p:cNvSpPr/>
          <p:nvPr/>
        </p:nvSpPr>
        <p:spPr>
          <a:xfrm>
            <a:off x="4800600" y="1207008"/>
            <a:ext cx="4114800" cy="402336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4800600" y="1207008"/>
            <a:ext cx="4114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AVOID</a:t>
            </a:r>
            <a:endParaRPr lang="en-US" sz="1400" dirty="0"/>
          </a:p>
        </p:txBody>
      </p:sp>
      <p:sp>
        <p:nvSpPr>
          <p:cNvPr id="13" name="Shape 8"/>
          <p:cNvSpPr/>
          <p:nvPr/>
        </p:nvSpPr>
        <p:spPr>
          <a:xfrm>
            <a:off x="4800600" y="1609344"/>
            <a:ext cx="4114800" cy="3310128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4919472" y="1691640"/>
            <a:ext cx="384048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Mocking or imitating accents or speech patterns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'hillbilly' humor or rural stereotypes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Assuming lower education means lower intelligence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Treating out-migration as the only mark of ambition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Overriding community norms with outside standards</a:t>
            </a:r>
            <a:endParaRPr lang="en-US" sz="12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1A23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Applying urban-centric metrics to rural realities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Reflection &amp; Discussion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274320" y="1234440"/>
            <a:ext cx="8595360" cy="804672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3"/>
          <p:cNvSpPr/>
          <p:nvPr/>
        </p:nvSpPr>
        <p:spPr>
          <a:xfrm>
            <a:off x="274320" y="1234440"/>
            <a:ext cx="73152" cy="804672"/>
          </a:xfrm>
          <a:prstGeom prst="rect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4"/>
          <p:cNvSpPr/>
          <p:nvPr/>
        </p:nvSpPr>
        <p:spPr>
          <a:xfrm>
            <a:off x="457200" y="1417320"/>
            <a:ext cx="438912" cy="438912"/>
          </a:xfrm>
          <a:prstGeom prst="ellipse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5"/>
          <p:cNvSpPr/>
          <p:nvPr/>
        </p:nvSpPr>
        <p:spPr>
          <a:xfrm>
            <a:off x="457200" y="141732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1005840" y="1325880"/>
            <a:ext cx="77724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have cultural misunderstandings affected workplace relationships in your experience?</a:t>
            </a:r>
            <a:endParaRPr lang="en-US" sz="1350" dirty="0"/>
          </a:p>
        </p:txBody>
      </p:sp>
      <p:sp>
        <p:nvSpPr>
          <p:cNvPr id="12" name="Shape 7"/>
          <p:cNvSpPr/>
          <p:nvPr/>
        </p:nvSpPr>
        <p:spPr>
          <a:xfrm>
            <a:off x="274320" y="2130552"/>
            <a:ext cx="8595360" cy="804672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8"/>
          <p:cNvSpPr/>
          <p:nvPr/>
        </p:nvSpPr>
        <p:spPr>
          <a:xfrm>
            <a:off x="274320" y="2130552"/>
            <a:ext cx="73152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9"/>
          <p:cNvSpPr/>
          <p:nvPr/>
        </p:nvSpPr>
        <p:spPr>
          <a:xfrm>
            <a:off x="457200" y="2313432"/>
            <a:ext cx="438912" cy="438912"/>
          </a:xfrm>
          <a:prstGeom prst="ellipse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457200" y="231343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1005840" y="2221992"/>
            <a:ext cx="77724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assumptions do you carry about Appalachian workers — and where do they come from?</a:t>
            </a:r>
            <a:endParaRPr lang="en-US" sz="1350" dirty="0"/>
          </a:p>
        </p:txBody>
      </p:sp>
      <p:sp>
        <p:nvSpPr>
          <p:cNvPr id="17" name="Shape 12"/>
          <p:cNvSpPr/>
          <p:nvPr/>
        </p:nvSpPr>
        <p:spPr>
          <a:xfrm>
            <a:off x="274320" y="3026664"/>
            <a:ext cx="8595360" cy="804672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274320" y="3026664"/>
            <a:ext cx="73152" cy="804672"/>
          </a:xfrm>
          <a:prstGeom prst="rect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457200" y="3209544"/>
            <a:ext cx="438912" cy="438912"/>
          </a:xfrm>
          <a:prstGeom prst="ellipse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457200" y="3209544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1005840" y="3118104"/>
            <a:ext cx="77724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one concrete change you could make to better honor Appalachian culture at work?</a:t>
            </a:r>
            <a:endParaRPr lang="en-US" sz="1350" dirty="0"/>
          </a:p>
        </p:txBody>
      </p:sp>
      <p:sp>
        <p:nvSpPr>
          <p:cNvPr id="22" name="Shape 17"/>
          <p:cNvSpPr/>
          <p:nvPr/>
        </p:nvSpPr>
        <p:spPr>
          <a:xfrm>
            <a:off x="274320" y="3922776"/>
            <a:ext cx="8595360" cy="804672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274320" y="3922776"/>
            <a:ext cx="73152" cy="804672"/>
          </a:xfrm>
          <a:prstGeom prst="rect">
            <a:avLst/>
          </a:prstGeom>
          <a:solidFill>
            <a:srgbClr val="4E7045"/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457200" y="4105656"/>
            <a:ext cx="438912" cy="438912"/>
          </a:xfrm>
          <a:prstGeom prst="ellipse">
            <a:avLst/>
          </a:prstGeom>
          <a:solidFill>
            <a:srgbClr val="4E7045"/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0"/>
          <p:cNvSpPr/>
          <p:nvPr/>
        </p:nvSpPr>
        <p:spPr>
          <a:xfrm>
            <a:off x="457200" y="4105656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1"/>
          <p:cNvSpPr/>
          <p:nvPr/>
        </p:nvSpPr>
        <p:spPr>
          <a:xfrm>
            <a:off x="1005840" y="4014216"/>
            <a:ext cx="77724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define 'professionalism' — and whose culture does that definition reflect?</a:t>
            </a:r>
            <a:endParaRPr lang="en-US" sz="1350" dirty="0"/>
          </a:p>
        </p:txBody>
      </p:sp>
      <p:sp>
        <p:nvSpPr>
          <p:cNvPr id="27" name="Shape 22"/>
          <p:cNvSpPr/>
          <p:nvPr/>
        </p:nvSpPr>
        <p:spPr>
          <a:xfrm>
            <a:off x="274320" y="4736592"/>
            <a:ext cx="8595360" cy="292608"/>
          </a:xfrm>
          <a:prstGeom prst="rect">
            <a:avLst/>
          </a:prstGeom>
          <a:solidFill>
            <a:srgbClr val="D4A843">
              <a:alpha val="80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274320" y="4736592"/>
            <a:ext cx="8595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Take a moment to share — what resonates with you today?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8321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2"/>
          <p:cNvSpPr/>
          <p:nvPr/>
        </p:nvSpPr>
        <p:spPr>
          <a:xfrm>
            <a:off x="274320" y="1207008"/>
            <a:ext cx="8595360" cy="731520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3"/>
          <p:cNvSpPr/>
          <p:nvPr/>
        </p:nvSpPr>
        <p:spPr>
          <a:xfrm>
            <a:off x="274320" y="1207008"/>
            <a:ext cx="658368" cy="731520"/>
          </a:xfrm>
          <a:prstGeom prst="rect">
            <a:avLst/>
          </a:prstGeom>
          <a:solidFill>
            <a:srgbClr val="3A5535"/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4"/>
          <p:cNvSpPr/>
          <p:nvPr/>
        </p:nvSpPr>
        <p:spPr>
          <a:xfrm>
            <a:off x="274320" y="1207008"/>
            <a:ext cx="65836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1024128" y="1298448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Culture is Context —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3520440" y="1298448"/>
            <a:ext cx="5257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Appalachian culture is not a barrier — it's a lens. Understanding it makes you a more effective employer.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274320" y="1975104"/>
            <a:ext cx="8595360" cy="731520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274320" y="1975104"/>
            <a:ext cx="658368" cy="731520"/>
          </a:xfrm>
          <a:prstGeom prst="rect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274320" y="1975104"/>
            <a:ext cx="65836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1024128" y="206654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Respect is Earned —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520440" y="2066544"/>
            <a:ext cx="5257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is built through consistency, honesty, and genuine care for workers as whole human beings.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274320" y="2743200"/>
            <a:ext cx="8595360" cy="731520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274320" y="2743200"/>
            <a:ext cx="658368" cy="731520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274320" y="2743200"/>
            <a:ext cx="65836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000" dirty="0"/>
          </a:p>
        </p:txBody>
      </p:sp>
      <p:sp>
        <p:nvSpPr>
          <p:cNvPr id="19" name="Text 15"/>
          <p:cNvSpPr/>
          <p:nvPr/>
        </p:nvSpPr>
        <p:spPr>
          <a:xfrm>
            <a:off x="1024128" y="283464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Size Doesn't Fit All —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3520440" y="2834640"/>
            <a:ext cx="5257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Appalachian communities are diverse. Avoid generalizations — engage with each worker as an individual.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274320" y="3511296"/>
            <a:ext cx="8595360" cy="731520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274320" y="3511296"/>
            <a:ext cx="658368" cy="731520"/>
          </a:xfrm>
          <a:prstGeom prst="rect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274320" y="3511296"/>
            <a:ext cx="65836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000" dirty="0"/>
          </a:p>
        </p:txBody>
      </p:sp>
      <p:sp>
        <p:nvSpPr>
          <p:cNvPr id="24" name="Text 20"/>
          <p:cNvSpPr/>
          <p:nvPr/>
        </p:nvSpPr>
        <p:spPr>
          <a:xfrm>
            <a:off x="1024128" y="3602736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Small Changes, Big Impact —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3520440" y="3602736"/>
            <a:ext cx="5257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scheduling, plain communication, and genuine listening cost nothing but transform retention.</a:t>
            </a:r>
            <a:endParaRPr lang="en-US" sz="1200" dirty="0"/>
          </a:p>
        </p:txBody>
      </p:sp>
      <p:sp>
        <p:nvSpPr>
          <p:cNvPr id="26" name="Shape 22"/>
          <p:cNvSpPr/>
          <p:nvPr/>
        </p:nvSpPr>
        <p:spPr>
          <a:xfrm>
            <a:off x="274320" y="4279392"/>
            <a:ext cx="8595360" cy="731520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3"/>
          <p:cNvSpPr/>
          <p:nvPr/>
        </p:nvSpPr>
        <p:spPr>
          <a:xfrm>
            <a:off x="274320" y="4279392"/>
            <a:ext cx="658368" cy="7315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274320" y="4279392"/>
            <a:ext cx="65836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000" dirty="0"/>
          </a:p>
        </p:txBody>
      </p:sp>
      <p:sp>
        <p:nvSpPr>
          <p:cNvPr id="29" name="Text 25"/>
          <p:cNvSpPr/>
          <p:nvPr/>
        </p:nvSpPr>
        <p:spPr>
          <a:xfrm>
            <a:off x="1024128" y="4370832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Cultural Humility is Ongoing —</a:t>
            </a:r>
            <a:endParaRPr lang="en-US" sz="1300" dirty="0"/>
          </a:p>
        </p:txBody>
      </p:sp>
      <p:sp>
        <p:nvSpPr>
          <p:cNvPr id="30" name="Text 26"/>
          <p:cNvSpPr/>
          <p:nvPr/>
        </p:nvSpPr>
        <p:spPr>
          <a:xfrm>
            <a:off x="3520440" y="4370832"/>
            <a:ext cx="5257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about another culture is a continuous practice — approach it with curiosity and openness.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200400" y="777240"/>
            <a:ext cx="2743200" cy="457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0" y="896112"/>
            <a:ext cx="9144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5800" dirty="0"/>
          </a:p>
        </p:txBody>
      </p:sp>
      <p:sp>
        <p:nvSpPr>
          <p:cNvPr id="5" name="Text 2"/>
          <p:cNvSpPr/>
          <p:nvPr/>
        </p:nvSpPr>
        <p:spPr>
          <a:xfrm>
            <a:off x="1371600" y="214884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"When we understand each other,</a:t>
            </a:r>
            <a:endParaRPr lang="en-US" sz="17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700" i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work better together."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1828800" y="320040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Rachael Meads</a:t>
            </a:r>
            <a:endParaRPr lang="en-US" sz="140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 of Student Activities &amp; Leadership  |  Shepherd University
</a:t>
            </a:r>
            <a:endParaRPr lang="en-US" sz="14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Appalachian Heritage Festival  ·  30th Anniversary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4187952"/>
            <a:ext cx="640080" cy="6400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14400" y="4754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A98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 Ridge Community &amp; Technical College  ·  April 24,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About the Presenter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274320" y="1261872"/>
            <a:ext cx="3200400" cy="3566160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3"/>
          <p:cNvSpPr/>
          <p:nvPr/>
        </p:nvSpPr>
        <p:spPr>
          <a:xfrm>
            <a:off x="274320" y="1261872"/>
            <a:ext cx="32004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3040" y="1417320"/>
            <a:ext cx="822960" cy="82296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365760" y="23317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Rachael Meads</a:t>
            </a:r>
            <a:endParaRPr lang="en-US" sz="1800" dirty="0"/>
          </a:p>
        </p:txBody>
      </p:sp>
      <p:sp>
        <p:nvSpPr>
          <p:cNvPr id="11" name="Text 5"/>
          <p:cNvSpPr/>
          <p:nvPr/>
        </p:nvSpPr>
        <p:spPr>
          <a:xfrm>
            <a:off x="365760" y="2834640"/>
            <a:ext cx="3017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 of Student Activities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Leadership</a:t>
            </a:r>
            <a:endParaRPr lang="en-US" sz="1200" dirty="0"/>
          </a:p>
          <a:p>
            <a:pPr marL="0" indent="0" algn="ctr">
              <a:buNone/>
            </a:pPr>
            <a:endParaRPr lang="en-US" sz="12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Shepherd University</a:t>
            </a:r>
            <a:endParaRPr lang="en-US" sz="1200" dirty="0"/>
          </a:p>
        </p:txBody>
      </p:sp>
      <p:sp>
        <p:nvSpPr>
          <p:cNvPr id="12" name="Shape 6"/>
          <p:cNvSpPr/>
          <p:nvPr/>
        </p:nvSpPr>
        <p:spPr>
          <a:xfrm>
            <a:off x="3749040" y="1261872"/>
            <a:ext cx="5120640" cy="804672"/>
          </a:xfrm>
          <a:prstGeom prst="rect">
            <a:avLst/>
          </a:prstGeom>
          <a:solidFill>
            <a:srgbClr val="1E2E1C">
              <a:alpha val="90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7"/>
          <p:cNvSpPr/>
          <p:nvPr/>
        </p:nvSpPr>
        <p:spPr>
          <a:xfrm>
            <a:off x="3749040" y="1261872"/>
            <a:ext cx="64008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8"/>
          <p:cNvSpPr/>
          <p:nvPr/>
        </p:nvSpPr>
        <p:spPr>
          <a:xfrm>
            <a:off x="3886200" y="1325880"/>
            <a:ext cx="4846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Appalachian Studies Faculty</a:t>
            </a:r>
            <a:endParaRPr lang="en-US" sz="1300" dirty="0"/>
          </a:p>
        </p:txBody>
      </p:sp>
      <p:sp>
        <p:nvSpPr>
          <p:cNvPr id="15" name="Text 9"/>
          <p:cNvSpPr/>
          <p:nvPr/>
        </p:nvSpPr>
        <p:spPr>
          <a:xfrm>
            <a:off x="3886200" y="1645920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Teaches in Shepherd University's Appalachian Studies program</a:t>
            </a:r>
            <a:endParaRPr lang="en-US" sz="1100" dirty="0"/>
          </a:p>
        </p:txBody>
      </p:sp>
      <p:sp>
        <p:nvSpPr>
          <p:cNvPr id="16" name="Shape 10"/>
          <p:cNvSpPr/>
          <p:nvPr/>
        </p:nvSpPr>
        <p:spPr>
          <a:xfrm>
            <a:off x="3749040" y="2157984"/>
            <a:ext cx="5120640" cy="804672"/>
          </a:xfrm>
          <a:prstGeom prst="rect">
            <a:avLst/>
          </a:prstGeom>
          <a:solidFill>
            <a:srgbClr val="1E2E1C">
              <a:alpha val="90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1"/>
          <p:cNvSpPr/>
          <p:nvPr/>
        </p:nvSpPr>
        <p:spPr>
          <a:xfrm>
            <a:off x="3749040" y="2157984"/>
            <a:ext cx="64008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2"/>
          <p:cNvSpPr/>
          <p:nvPr/>
        </p:nvSpPr>
        <p:spPr>
          <a:xfrm>
            <a:off x="3886200" y="2221992"/>
            <a:ext cx="4846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Festival Founder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3886200" y="2542032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Appalachian Heritage Festival — celebrating its 30th anniversary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3749040" y="3054096"/>
            <a:ext cx="5120640" cy="804672"/>
          </a:xfrm>
          <a:prstGeom prst="rect">
            <a:avLst/>
          </a:prstGeom>
          <a:solidFill>
            <a:srgbClr val="1E2E1C">
              <a:alpha val="90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5"/>
          <p:cNvSpPr/>
          <p:nvPr/>
        </p:nvSpPr>
        <p:spPr>
          <a:xfrm>
            <a:off x="3749040" y="3054096"/>
            <a:ext cx="64008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6"/>
          <p:cNvSpPr/>
          <p:nvPr/>
        </p:nvSpPr>
        <p:spPr>
          <a:xfrm>
            <a:off x="3886200" y="3118104"/>
            <a:ext cx="4846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Stephen L. Fisher Award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3886200" y="3438144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 recognition for Excellence in Teaching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3749040" y="3950208"/>
            <a:ext cx="5120640" cy="804672"/>
          </a:xfrm>
          <a:prstGeom prst="rect">
            <a:avLst/>
          </a:prstGeom>
          <a:solidFill>
            <a:srgbClr val="1E2E1C">
              <a:alpha val="90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3749040" y="3950208"/>
            <a:ext cx="64008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0"/>
          <p:cNvSpPr/>
          <p:nvPr/>
        </p:nvSpPr>
        <p:spPr>
          <a:xfrm>
            <a:off x="3886200" y="4014216"/>
            <a:ext cx="4846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Champion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3886200" y="4334256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devoted to inclusive knowledge-building about Appalachia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Seminar Goals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365760" y="1234440"/>
            <a:ext cx="8412480" cy="804672"/>
          </a:xfrm>
          <a:prstGeom prst="rect">
            <a:avLst/>
          </a:prstGeom>
          <a:solidFill>
            <a:srgbClr val="1A2318">
              <a:alpha val="95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3"/>
          <p:cNvSpPr/>
          <p:nvPr/>
        </p:nvSpPr>
        <p:spPr>
          <a:xfrm>
            <a:off x="548640" y="1298448"/>
            <a:ext cx="80467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5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Understanding the culture of your workforce is fundamental to operating a successful business in Appalachian communities.</a:t>
            </a:r>
            <a:endParaRPr lang="en-US" sz="1450" dirty="0"/>
          </a:p>
        </p:txBody>
      </p:sp>
      <p:sp>
        <p:nvSpPr>
          <p:cNvPr id="9" name="Shape 4"/>
          <p:cNvSpPr/>
          <p:nvPr/>
        </p:nvSpPr>
        <p:spPr>
          <a:xfrm>
            <a:off x="310896" y="2194560"/>
            <a:ext cx="2084832" cy="2724912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5"/>
          <p:cNvSpPr/>
          <p:nvPr/>
        </p:nvSpPr>
        <p:spPr>
          <a:xfrm>
            <a:off x="274320" y="2148840"/>
            <a:ext cx="2084832" cy="2724912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6"/>
          <p:cNvSpPr/>
          <p:nvPr/>
        </p:nvSpPr>
        <p:spPr>
          <a:xfrm>
            <a:off x="274320" y="2148840"/>
            <a:ext cx="2084832" cy="64008"/>
          </a:xfrm>
          <a:prstGeom prst="rect">
            <a:avLst/>
          </a:prstGeom>
          <a:solidFill>
            <a:srgbClr val="4E7045"/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7"/>
          <p:cNvSpPr/>
          <p:nvPr/>
        </p:nvSpPr>
        <p:spPr>
          <a:xfrm>
            <a:off x="384048" y="228600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Motivates</a:t>
            </a:r>
            <a:endParaRPr lang="en-US" sz="1350" dirty="0"/>
          </a:p>
        </p:txBody>
      </p:sp>
      <p:sp>
        <p:nvSpPr>
          <p:cNvPr id="13" name="Text 8"/>
          <p:cNvSpPr/>
          <p:nvPr/>
        </p:nvSpPr>
        <p:spPr>
          <a:xfrm>
            <a:off x="384048" y="2798064"/>
            <a:ext cx="1874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values, traditions, and motivations that drive Appalachian workers</a:t>
            </a:r>
            <a:endParaRPr lang="en-US" sz="1150" dirty="0"/>
          </a:p>
        </p:txBody>
      </p:sp>
      <p:sp>
        <p:nvSpPr>
          <p:cNvPr id="14" name="Shape 9"/>
          <p:cNvSpPr/>
          <p:nvPr/>
        </p:nvSpPr>
        <p:spPr>
          <a:xfrm>
            <a:off x="2487168" y="2194560"/>
            <a:ext cx="2084832" cy="2724912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0"/>
          <p:cNvSpPr/>
          <p:nvPr/>
        </p:nvSpPr>
        <p:spPr>
          <a:xfrm>
            <a:off x="2450592" y="2148840"/>
            <a:ext cx="2084832" cy="2724912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2450592" y="2148840"/>
            <a:ext cx="2084832" cy="64008"/>
          </a:xfrm>
          <a:prstGeom prst="rect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2560320" y="228600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They Value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2560320" y="2798064"/>
            <a:ext cx="1874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Priorities — loyalty, community, place, family, and self-reliance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663440" y="2194560"/>
            <a:ext cx="2084832" cy="2724912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626864" y="2148840"/>
            <a:ext cx="2084832" cy="2724912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4626864" y="2148840"/>
            <a:ext cx="2084832" cy="64008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4736592" y="228600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Workplace Challenges</a:t>
            </a:r>
            <a:endParaRPr lang="en-US" sz="1350" dirty="0"/>
          </a:p>
        </p:txBody>
      </p:sp>
      <p:sp>
        <p:nvSpPr>
          <p:cNvPr id="23" name="Text 18"/>
          <p:cNvSpPr/>
          <p:nvPr/>
        </p:nvSpPr>
        <p:spPr>
          <a:xfrm>
            <a:off x="4736592" y="2798064"/>
            <a:ext cx="1874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points workers may experience in formal settings</a:t>
            </a:r>
            <a:endParaRPr lang="en-US" sz="1150" dirty="0"/>
          </a:p>
        </p:txBody>
      </p:sp>
      <p:sp>
        <p:nvSpPr>
          <p:cNvPr id="24" name="Shape 19"/>
          <p:cNvSpPr/>
          <p:nvPr/>
        </p:nvSpPr>
        <p:spPr>
          <a:xfrm>
            <a:off x="6839712" y="2194560"/>
            <a:ext cx="2084832" cy="2724912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6803136" y="2148840"/>
            <a:ext cx="2084832" cy="2724912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803136" y="2148840"/>
            <a:ext cx="2084832" cy="64008"/>
          </a:xfrm>
          <a:prstGeom prst="rect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6912864" y="228600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Respectful Guidance</a:t>
            </a:r>
            <a:endParaRPr lang="en-US" sz="1350" dirty="0"/>
          </a:p>
        </p:txBody>
      </p:sp>
      <p:sp>
        <p:nvSpPr>
          <p:cNvPr id="28" name="Text 23"/>
          <p:cNvSpPr/>
          <p:nvPr/>
        </p:nvSpPr>
        <p:spPr>
          <a:xfrm>
            <a:off x="6912864" y="2798064"/>
            <a:ext cx="1874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Actionable strategies — free from stereotypes or judgment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Are Appalachian Workers?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365760" y="1234440"/>
            <a:ext cx="2560320" cy="1234440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3"/>
          <p:cNvSpPr/>
          <p:nvPr/>
        </p:nvSpPr>
        <p:spPr>
          <a:xfrm>
            <a:off x="365760" y="1234440"/>
            <a:ext cx="2560320" cy="6400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/>
          <p:cNvSpPr/>
          <p:nvPr/>
        </p:nvSpPr>
        <p:spPr>
          <a:xfrm>
            <a:off x="365760" y="1298448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25M+</a:t>
            </a:r>
            <a:endParaRPr lang="en-US" sz="4000" dirty="0"/>
          </a:p>
        </p:txBody>
      </p:sp>
      <p:sp>
        <p:nvSpPr>
          <p:cNvPr id="10" name="Text 5"/>
          <p:cNvSpPr/>
          <p:nvPr/>
        </p:nvSpPr>
        <p:spPr>
          <a:xfrm>
            <a:off x="457200" y="19202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in the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Appalachian Region</a:t>
            </a:r>
            <a:endParaRPr lang="en-US" sz="1050" dirty="0"/>
          </a:p>
        </p:txBody>
      </p:sp>
      <p:sp>
        <p:nvSpPr>
          <p:cNvPr id="11" name="Shape 6"/>
          <p:cNvSpPr/>
          <p:nvPr/>
        </p:nvSpPr>
        <p:spPr>
          <a:xfrm>
            <a:off x="3172968" y="1234440"/>
            <a:ext cx="2560320" cy="1234440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7"/>
          <p:cNvSpPr/>
          <p:nvPr/>
        </p:nvSpPr>
        <p:spPr>
          <a:xfrm>
            <a:off x="3172968" y="1234440"/>
            <a:ext cx="2560320" cy="6400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8"/>
          <p:cNvSpPr/>
          <p:nvPr/>
        </p:nvSpPr>
        <p:spPr>
          <a:xfrm>
            <a:off x="3172968" y="1298448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420</a:t>
            </a:r>
            <a:endParaRPr lang="en-US" sz="4000" dirty="0"/>
          </a:p>
        </p:txBody>
      </p:sp>
      <p:sp>
        <p:nvSpPr>
          <p:cNvPr id="14" name="Text 9"/>
          <p:cNvSpPr/>
          <p:nvPr/>
        </p:nvSpPr>
        <p:spPr>
          <a:xfrm>
            <a:off x="3264408" y="19202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Counties Across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States</a:t>
            </a:r>
            <a:endParaRPr lang="en-US" sz="1050" dirty="0"/>
          </a:p>
        </p:txBody>
      </p:sp>
      <p:sp>
        <p:nvSpPr>
          <p:cNvPr id="15" name="Shape 10"/>
          <p:cNvSpPr/>
          <p:nvPr/>
        </p:nvSpPr>
        <p:spPr>
          <a:xfrm>
            <a:off x="5980176" y="1234440"/>
            <a:ext cx="2560320" cy="1234440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5980176" y="1234440"/>
            <a:ext cx="2560320" cy="6400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5980176" y="1298448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42.7</a:t>
            </a:r>
            <a:endParaRPr lang="en-US" sz="4000" dirty="0"/>
          </a:p>
        </p:txBody>
      </p:sp>
      <p:sp>
        <p:nvSpPr>
          <p:cNvPr id="18" name="Text 13"/>
          <p:cNvSpPr/>
          <p:nvPr/>
        </p:nvSpPr>
        <p:spPr>
          <a:xfrm>
            <a:off x="6071616" y="19202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Age in WV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38.9 Nationally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365760" y="260604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Defining Characteristics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365760" y="3017520"/>
            <a:ext cx="84124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connection to place, land, and multi-generational community ties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Self-reliance, resourcefulness, and resilience forged through history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oral tradition — storytelling as culture and identity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distinct cultural pride that is often misunderstood from the outside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Youth out-migration shaping a workforce that skews older than the national average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8321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WV Workforce Age Distribution: 2015–2034</a:t>
            </a:r>
            <a:endParaRPr lang="en-US" sz="2800" dirty="0"/>
          </a:p>
        </p:txBody>
      </p:sp>
      <p:sp>
        <p:nvSpPr>
          <p:cNvPr id="5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Chart 0"/>
          <p:cNvGraphicFramePr/>
          <p:nvPr/>
        </p:nvGraphicFramePr>
        <p:xfrm>
          <a:off x="274320" y="1170432"/>
          <a:ext cx="859536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Shape 2"/>
          <p:cNvSpPr/>
          <p:nvPr/>
        </p:nvSpPr>
        <p:spPr>
          <a:xfrm>
            <a:off x="4873752" y="1207008"/>
            <a:ext cx="0" cy="3017520"/>
          </a:xfrm>
          <a:prstGeom prst="line">
            <a:avLst/>
          </a:prstGeom>
          <a:noFill/>
          <a:ln w="19050">
            <a:solidFill>
              <a:srgbClr val="6B4226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3"/>
          <p:cNvSpPr/>
          <p:nvPr/>
        </p:nvSpPr>
        <p:spPr>
          <a:xfrm>
            <a:off x="3200400" y="1170432"/>
            <a:ext cx="1600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50" i="1" dirty="0">
                <a:solidFill>
                  <a:srgbClr val="8A9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◄ Historical</a:t>
            </a:r>
            <a:endParaRPr lang="en-US" sz="850" dirty="0"/>
          </a:p>
        </p:txBody>
      </p:sp>
      <p:sp>
        <p:nvSpPr>
          <p:cNvPr id="9" name="Text 4"/>
          <p:cNvSpPr/>
          <p:nvPr/>
        </p:nvSpPr>
        <p:spPr>
          <a:xfrm>
            <a:off x="4956048" y="117043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6B42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►</a:t>
            </a:r>
            <a:endParaRPr lang="en-US" sz="850" dirty="0"/>
          </a:p>
        </p:txBody>
      </p:sp>
      <p:sp>
        <p:nvSpPr>
          <p:cNvPr id="10" name="Text 5"/>
          <p:cNvSpPr/>
          <p:nvPr/>
        </p:nvSpPr>
        <p:spPr>
          <a:xfrm>
            <a:off x="274320" y="45262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A9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U.S. Census Bureau ACS 5-Year Estimates; WIOA WV State Plans 2020–2027; WV Center on Budget &amp; Policy. * 2025–2034 projections based on observed aging trends.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Core Values of Appalachian Workers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265176" y="1252728"/>
            <a:ext cx="2743200" cy="1737360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3"/>
          <p:cNvSpPr/>
          <p:nvPr/>
        </p:nvSpPr>
        <p:spPr>
          <a:xfrm>
            <a:off x="228600" y="1207008"/>
            <a:ext cx="2743200" cy="1737360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4"/>
          <p:cNvSpPr/>
          <p:nvPr/>
        </p:nvSpPr>
        <p:spPr>
          <a:xfrm>
            <a:off x="228600" y="1207008"/>
            <a:ext cx="2743200" cy="64008"/>
          </a:xfrm>
          <a:prstGeom prst="rect">
            <a:avLst/>
          </a:prstGeom>
          <a:solidFill>
            <a:srgbClr val="3A5535"/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" y="1353312"/>
            <a:ext cx="384048" cy="384048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22960" y="1353312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Loyalty</a:t>
            </a:r>
            <a:endParaRPr lang="en-US" sz="1400" dirty="0"/>
          </a:p>
        </p:txBody>
      </p:sp>
      <p:sp>
        <p:nvSpPr>
          <p:cNvPr id="12" name="Text 6"/>
          <p:cNvSpPr/>
          <p:nvPr/>
        </p:nvSpPr>
        <p:spPr>
          <a:xfrm>
            <a:off x="320040" y="1801368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commitment to trusted people. Relationships over transactions — loyalty, once earned, endures.</a:t>
            </a:r>
            <a:endParaRPr lang="en-US" sz="1100" dirty="0"/>
          </a:p>
        </p:txBody>
      </p:sp>
      <p:sp>
        <p:nvSpPr>
          <p:cNvPr id="13" name="Shape 7"/>
          <p:cNvSpPr/>
          <p:nvPr/>
        </p:nvSpPr>
        <p:spPr>
          <a:xfrm>
            <a:off x="3172968" y="1252728"/>
            <a:ext cx="2743200" cy="1737360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8"/>
          <p:cNvSpPr/>
          <p:nvPr/>
        </p:nvSpPr>
        <p:spPr>
          <a:xfrm>
            <a:off x="3136392" y="1207008"/>
            <a:ext cx="2743200" cy="1737360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9"/>
          <p:cNvSpPr/>
          <p:nvPr/>
        </p:nvSpPr>
        <p:spPr>
          <a:xfrm>
            <a:off x="3136392" y="1207008"/>
            <a:ext cx="2743200" cy="64008"/>
          </a:xfrm>
          <a:prstGeom prst="rect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3552" y="1353312"/>
            <a:ext cx="384048" cy="384048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3730752" y="1353312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</a:t>
            </a:r>
            <a:endParaRPr lang="en-US" sz="1400" dirty="0"/>
          </a:p>
        </p:txBody>
      </p:sp>
      <p:sp>
        <p:nvSpPr>
          <p:cNvPr id="18" name="Text 11"/>
          <p:cNvSpPr/>
          <p:nvPr/>
        </p:nvSpPr>
        <p:spPr>
          <a:xfrm>
            <a:off x="3227832" y="1801368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identity matters. Workers often prioritize family and community over individual gain.</a:t>
            </a:r>
            <a:endParaRPr lang="en-US" sz="1100" dirty="0"/>
          </a:p>
        </p:txBody>
      </p:sp>
      <p:sp>
        <p:nvSpPr>
          <p:cNvPr id="19" name="Shape 12"/>
          <p:cNvSpPr/>
          <p:nvPr/>
        </p:nvSpPr>
        <p:spPr>
          <a:xfrm>
            <a:off x="6080760" y="1252728"/>
            <a:ext cx="2743200" cy="1737360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3"/>
          <p:cNvSpPr/>
          <p:nvPr/>
        </p:nvSpPr>
        <p:spPr>
          <a:xfrm>
            <a:off x="6044184" y="1207008"/>
            <a:ext cx="2743200" cy="1737360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4"/>
          <p:cNvSpPr/>
          <p:nvPr/>
        </p:nvSpPr>
        <p:spPr>
          <a:xfrm>
            <a:off x="6044184" y="1207008"/>
            <a:ext cx="2743200" cy="64008"/>
          </a:xfrm>
          <a:prstGeom prst="rect">
            <a:avLst/>
          </a:prstGeom>
          <a:solidFill>
            <a:srgbClr val="4E7045"/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1344" y="1353312"/>
            <a:ext cx="384048" cy="384048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6638544" y="1353312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Place &amp; Identity</a:t>
            </a:r>
            <a:endParaRPr lang="en-US" sz="1400" dirty="0"/>
          </a:p>
        </p:txBody>
      </p:sp>
      <p:sp>
        <p:nvSpPr>
          <p:cNvPr id="24" name="Text 16"/>
          <p:cNvSpPr/>
          <p:nvPr/>
        </p:nvSpPr>
        <p:spPr>
          <a:xfrm>
            <a:off x="6135624" y="1801368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is not just a location — it's identity. Connection to land and region shapes self-concept.</a:t>
            </a:r>
            <a:endParaRPr lang="en-US" sz="1100" dirty="0"/>
          </a:p>
        </p:txBody>
      </p:sp>
      <p:sp>
        <p:nvSpPr>
          <p:cNvPr id="25" name="Shape 17"/>
          <p:cNvSpPr/>
          <p:nvPr/>
        </p:nvSpPr>
        <p:spPr>
          <a:xfrm>
            <a:off x="265176" y="3127248"/>
            <a:ext cx="2743200" cy="1737360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18"/>
          <p:cNvSpPr/>
          <p:nvPr/>
        </p:nvSpPr>
        <p:spPr>
          <a:xfrm>
            <a:off x="228600" y="3081528"/>
            <a:ext cx="2743200" cy="1737360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19"/>
          <p:cNvSpPr/>
          <p:nvPr/>
        </p:nvSpPr>
        <p:spPr>
          <a:xfrm>
            <a:off x="228600" y="3081528"/>
            <a:ext cx="2743200" cy="64008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5760" y="3227832"/>
            <a:ext cx="384048" cy="384048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822960" y="3227832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Hard Work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320040" y="3675888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 work ethic rooted in history. Effort and reliability are points of pride, not merely expectation.</a:t>
            </a:r>
            <a:endParaRPr lang="en-US" sz="1100" dirty="0"/>
          </a:p>
        </p:txBody>
      </p:sp>
      <p:sp>
        <p:nvSpPr>
          <p:cNvPr id="31" name="Shape 22"/>
          <p:cNvSpPr/>
          <p:nvPr/>
        </p:nvSpPr>
        <p:spPr>
          <a:xfrm>
            <a:off x="3172968" y="3127248"/>
            <a:ext cx="2743200" cy="1737360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3"/>
          <p:cNvSpPr/>
          <p:nvPr/>
        </p:nvSpPr>
        <p:spPr>
          <a:xfrm>
            <a:off x="3136392" y="3081528"/>
            <a:ext cx="2743200" cy="1737360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4"/>
          <p:cNvSpPr/>
          <p:nvPr/>
        </p:nvSpPr>
        <p:spPr>
          <a:xfrm>
            <a:off x="3136392" y="3081528"/>
            <a:ext cx="2743200" cy="64008"/>
          </a:xfrm>
          <a:prstGeom prst="rect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73552" y="3227832"/>
            <a:ext cx="384048" cy="384048"/>
          </a:xfrm>
          <a:prstGeom prst="rect">
            <a:avLst/>
          </a:prstGeom>
        </p:spPr>
      </p:pic>
      <p:sp>
        <p:nvSpPr>
          <p:cNvPr id="35" name="Text 25"/>
          <p:cNvSpPr/>
          <p:nvPr/>
        </p:nvSpPr>
        <p:spPr>
          <a:xfrm>
            <a:off x="3730752" y="3227832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Reciprocity</a:t>
            </a:r>
            <a:endParaRPr lang="en-US" sz="1400" dirty="0"/>
          </a:p>
        </p:txBody>
      </p:sp>
      <p:sp>
        <p:nvSpPr>
          <p:cNvPr id="36" name="Text 26"/>
          <p:cNvSpPr/>
          <p:nvPr/>
        </p:nvSpPr>
        <p:spPr>
          <a:xfrm>
            <a:off x="3227832" y="3675888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given, help expected in return. Fairness and mutual respect are foundational.</a:t>
            </a:r>
            <a:endParaRPr lang="en-US" sz="1100" dirty="0"/>
          </a:p>
        </p:txBody>
      </p:sp>
      <p:sp>
        <p:nvSpPr>
          <p:cNvPr id="37" name="Shape 27"/>
          <p:cNvSpPr/>
          <p:nvPr/>
        </p:nvSpPr>
        <p:spPr>
          <a:xfrm>
            <a:off x="6080760" y="3127248"/>
            <a:ext cx="2743200" cy="1737360"/>
          </a:xfrm>
          <a:prstGeom prst="rect">
            <a:avLst/>
          </a:prstGeom>
          <a:solidFill>
            <a:srgbClr val="000000">
              <a:alpha val="12000"/>
            </a:srgbClr>
          </a:solidFill>
          <a:ln w="12700">
            <a:solidFill>
              <a:srgbClr val="00000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28"/>
          <p:cNvSpPr/>
          <p:nvPr/>
        </p:nvSpPr>
        <p:spPr>
          <a:xfrm>
            <a:off x="6044184" y="3081528"/>
            <a:ext cx="2743200" cy="1737360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29"/>
          <p:cNvSpPr/>
          <p:nvPr/>
        </p:nvSpPr>
        <p:spPr>
          <a:xfrm>
            <a:off x="6044184" y="3081528"/>
            <a:ext cx="2743200" cy="64008"/>
          </a:xfrm>
          <a:prstGeom prst="rect">
            <a:avLst/>
          </a:prstGeom>
          <a:solidFill>
            <a:srgbClr val="8A9880"/>
          </a:solidFill>
          <a:ln w="12700">
            <a:solidFill>
              <a:srgbClr val="8A9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1344" y="3227832"/>
            <a:ext cx="384048" cy="384048"/>
          </a:xfrm>
          <a:prstGeom prst="rect">
            <a:avLst/>
          </a:prstGeom>
        </p:spPr>
      </p:pic>
      <p:sp>
        <p:nvSpPr>
          <p:cNvPr id="41" name="Text 30"/>
          <p:cNvSpPr/>
          <p:nvPr/>
        </p:nvSpPr>
        <p:spPr>
          <a:xfrm>
            <a:off x="6638544" y="3227832"/>
            <a:ext cx="2057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Practicality</a:t>
            </a:r>
            <a:endParaRPr lang="en-US" sz="1400" dirty="0"/>
          </a:p>
        </p:txBody>
      </p:sp>
      <p:sp>
        <p:nvSpPr>
          <p:cNvPr id="42" name="Text 31"/>
          <p:cNvSpPr/>
          <p:nvPr/>
        </p:nvSpPr>
        <p:spPr>
          <a:xfrm>
            <a:off x="6135624" y="3675888"/>
            <a:ext cx="2578608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Concrete, tangible outcomes matter. Abstract corporate goals resonate less than clear purpose.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8321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Motivates Appalachian Workers</a:t>
            </a:r>
            <a:endParaRPr lang="en-US" sz="2800" dirty="0"/>
          </a:p>
        </p:txBody>
      </p:sp>
      <p:sp>
        <p:nvSpPr>
          <p:cNvPr id="5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2"/>
          <p:cNvSpPr/>
          <p:nvPr/>
        </p:nvSpPr>
        <p:spPr>
          <a:xfrm>
            <a:off x="274320" y="1207008"/>
            <a:ext cx="4206240" cy="384048"/>
          </a:xfrm>
          <a:prstGeom prst="rect">
            <a:avLst/>
          </a:prstGeom>
          <a:solidFill>
            <a:srgbClr val="3A5535"/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3"/>
          <p:cNvSpPr/>
          <p:nvPr/>
        </p:nvSpPr>
        <p:spPr>
          <a:xfrm>
            <a:off x="274320" y="120700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MOTIVATORS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274320" y="1591056"/>
            <a:ext cx="4206240" cy="3310128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411480" y="1664208"/>
            <a:ext cx="393192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 from respected peers and supervisors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that directly benefits family or community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Consistent, fair treatment and honest communication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stability and long-term security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sense of purpose with tangible outcomes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Flexibility to meet family obligations</a:t>
            </a:r>
            <a:endParaRPr lang="en-US" sz="1250" dirty="0"/>
          </a:p>
        </p:txBody>
      </p:sp>
      <p:sp>
        <p:nvSpPr>
          <p:cNvPr id="10" name="Shape 6"/>
          <p:cNvSpPr/>
          <p:nvPr/>
        </p:nvSpPr>
        <p:spPr>
          <a:xfrm>
            <a:off x="4754880" y="1207008"/>
            <a:ext cx="4206240" cy="384048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4754880" y="1207008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EFFECTIVE APPROACHES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4754880" y="1591056"/>
            <a:ext cx="4206240" cy="3310128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4892040" y="1664208"/>
            <a:ext cx="3931920" cy="3154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corporate values disconnected from daily life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Top-down mandates without context or explanation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Overly formal hierarchies that feel elitist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Performative language that feels inauthentic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change imposed without community buy-in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C8D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Dismissing local knowledge and lived experience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8321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Potential Workplace Challenges</a:t>
            </a:r>
            <a:endParaRPr lang="en-US" sz="2800" dirty="0"/>
          </a:p>
        </p:txBody>
      </p:sp>
      <p:sp>
        <p:nvSpPr>
          <p:cNvPr id="5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2"/>
          <p:cNvSpPr/>
          <p:nvPr/>
        </p:nvSpPr>
        <p:spPr>
          <a:xfrm>
            <a:off x="365760" y="1188720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A55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Understanding friction points — without stereotypes or judgment</a:t>
            </a:r>
            <a:endParaRPr lang="en-US" sz="1300" dirty="0"/>
          </a:p>
        </p:txBody>
      </p:sp>
      <p:sp>
        <p:nvSpPr>
          <p:cNvPr id="7" name="Shape 3"/>
          <p:cNvSpPr/>
          <p:nvPr/>
        </p:nvSpPr>
        <p:spPr>
          <a:xfrm>
            <a:off x="320040" y="1572768"/>
            <a:ext cx="8503920" cy="658368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320040" y="1572768"/>
            <a:ext cx="91440" cy="658368"/>
          </a:xfrm>
          <a:prstGeom prst="rect">
            <a:avLst/>
          </a:prstGeom>
          <a:solidFill>
            <a:srgbClr val="4E7045"/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530352" y="1636776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Formal Communication Styles</a:t>
            </a:r>
            <a:endParaRPr lang="en-US" sz="1250" dirty="0"/>
          </a:p>
        </p:txBody>
      </p:sp>
      <p:sp>
        <p:nvSpPr>
          <p:cNvPr id="10" name="Text 6"/>
          <p:cNvSpPr/>
          <p:nvPr/>
        </p:nvSpPr>
        <p:spPr>
          <a:xfrm>
            <a:off x="3291840" y="1636776"/>
            <a:ext cx="54406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Direct, personal communication is preferred. Jargon-heavy memos and bureaucratic language can feel alienating.</a:t>
            </a:r>
            <a:endParaRPr lang="en-US" sz="1150" dirty="0"/>
          </a:p>
        </p:txBody>
      </p:sp>
      <p:sp>
        <p:nvSpPr>
          <p:cNvPr id="11" name="Shape 7"/>
          <p:cNvSpPr/>
          <p:nvPr/>
        </p:nvSpPr>
        <p:spPr>
          <a:xfrm>
            <a:off x="320040" y="2276856"/>
            <a:ext cx="8503920" cy="658368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20040" y="2276856"/>
            <a:ext cx="91440" cy="658368"/>
          </a:xfrm>
          <a:prstGeom prst="rect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530352" y="2340864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Hierarchical Corporate Structures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3291840" y="2340864"/>
            <a:ext cx="54406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Rigid top-down structures conflict with a culture that values earned respect over titles.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320040" y="2980944"/>
            <a:ext cx="8503920" cy="658368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20040" y="2980944"/>
            <a:ext cx="91440" cy="658368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530352" y="304495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Relocation Expectations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3291840" y="3044952"/>
            <a:ext cx="54406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ties to place mean relocation is an enormous sacrifice — assuming mobility creates turnover.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320040" y="3685032"/>
            <a:ext cx="8503920" cy="658368"/>
          </a:xfrm>
          <a:prstGeom prst="rect">
            <a:avLst/>
          </a:prstGeom>
          <a:solidFill>
            <a:srgbClr val="EDE8DC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320040" y="3685032"/>
            <a:ext cx="91440" cy="658368"/>
          </a:xfrm>
          <a:prstGeom prst="rect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530352" y="3749040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Impostor Syndrome &amp; Code-Switching</a:t>
            </a:r>
            <a:endParaRPr lang="en-US" sz="1250" dirty="0"/>
          </a:p>
        </p:txBody>
      </p:sp>
      <p:sp>
        <p:nvSpPr>
          <p:cNvPr id="22" name="Text 18"/>
          <p:cNvSpPr/>
          <p:nvPr/>
        </p:nvSpPr>
        <p:spPr>
          <a:xfrm>
            <a:off x="3291840" y="3749040"/>
            <a:ext cx="54406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 to hide accents or backgrounds creates invisible stress that affects performance and retention.</a:t>
            </a:r>
            <a:endParaRPr lang="en-US" sz="1150" dirty="0"/>
          </a:p>
        </p:txBody>
      </p:sp>
      <p:sp>
        <p:nvSpPr>
          <p:cNvPr id="23" name="Shape 19"/>
          <p:cNvSpPr/>
          <p:nvPr/>
        </p:nvSpPr>
        <p:spPr>
          <a:xfrm>
            <a:off x="320040" y="4389120"/>
            <a:ext cx="8503920" cy="658368"/>
          </a:xfrm>
          <a:prstGeom prst="rect">
            <a:avLst/>
          </a:prstGeom>
          <a:solidFill>
            <a:srgbClr val="F2EDE3"/>
          </a:solidFill>
          <a:ln w="12700">
            <a:solidFill>
              <a:srgbClr val="D0C8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320040" y="4389120"/>
            <a:ext cx="91440" cy="658368"/>
          </a:xfrm>
          <a:prstGeom prst="rect">
            <a:avLst/>
          </a:prstGeom>
          <a:solidFill>
            <a:srgbClr val="8A9880"/>
          </a:solidFill>
          <a:ln w="12700">
            <a:solidFill>
              <a:srgbClr val="8A9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530352" y="445312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31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Inflexible Scheduling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3291840" y="4453128"/>
            <a:ext cx="54406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A5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and community obligations are not secondary. They are fundamental to workers' identity and wellbeing.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11556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02920" y="201168"/>
            <a:ext cx="77724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Practical Guidance for Employers</a:t>
            </a:r>
            <a:endParaRPr lang="en-US" sz="2800" dirty="0"/>
          </a:p>
        </p:txBody>
      </p:sp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201168"/>
            <a:ext cx="594360" cy="59436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0" y="1115568"/>
            <a:ext cx="91440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"/>
          <p:cNvSpPr/>
          <p:nvPr/>
        </p:nvSpPr>
        <p:spPr>
          <a:xfrm>
            <a:off x="228600" y="1207008"/>
            <a:ext cx="4206240" cy="1152144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3"/>
          <p:cNvSpPr/>
          <p:nvPr/>
        </p:nvSpPr>
        <p:spPr>
          <a:xfrm>
            <a:off x="228600" y="1207008"/>
            <a:ext cx="4206240" cy="64008"/>
          </a:xfrm>
          <a:prstGeom prst="rect">
            <a:avLst/>
          </a:prstGeom>
          <a:solidFill>
            <a:srgbClr val="5C8A50"/>
          </a:solidFill>
          <a:ln w="12700">
            <a:solidFill>
              <a:srgbClr val="5C8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/>
          <p:cNvSpPr/>
          <p:nvPr/>
        </p:nvSpPr>
        <p:spPr>
          <a:xfrm>
            <a:off x="365760" y="13258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Authentic Relationships</a:t>
            </a:r>
            <a:endParaRPr lang="en-US" sz="1300" dirty="0"/>
          </a:p>
        </p:txBody>
      </p:sp>
      <p:sp>
        <p:nvSpPr>
          <p:cNvPr id="10" name="Text 5"/>
          <p:cNvSpPr/>
          <p:nvPr/>
        </p:nvSpPr>
        <p:spPr>
          <a:xfrm>
            <a:off x="365760" y="168249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time in knowing workers personally. Ask about families and communities — and mean it.</a:t>
            </a:r>
            <a:endParaRPr lang="en-US" sz="1100" dirty="0"/>
          </a:p>
        </p:txBody>
      </p:sp>
      <p:sp>
        <p:nvSpPr>
          <p:cNvPr id="11" name="Shape 6"/>
          <p:cNvSpPr/>
          <p:nvPr/>
        </p:nvSpPr>
        <p:spPr>
          <a:xfrm>
            <a:off x="4736592" y="1207008"/>
            <a:ext cx="4206240" cy="1152144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7"/>
          <p:cNvSpPr/>
          <p:nvPr/>
        </p:nvSpPr>
        <p:spPr>
          <a:xfrm>
            <a:off x="4736592" y="1207008"/>
            <a:ext cx="4206240" cy="6400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8"/>
          <p:cNvSpPr/>
          <p:nvPr/>
        </p:nvSpPr>
        <p:spPr>
          <a:xfrm>
            <a:off x="4873752" y="13258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Communicate Directly &amp; Honestly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4873752" y="168249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corporate euphemisms. Be transparent about decisions and expectations — plain speech builds trust.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228600" y="2487168"/>
            <a:ext cx="4206240" cy="1152144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228600" y="2487168"/>
            <a:ext cx="4206240" cy="64008"/>
          </a:xfrm>
          <a:prstGeom prst="rect">
            <a:avLst/>
          </a:prstGeom>
          <a:solidFill>
            <a:srgbClr val="4A7C8A"/>
          </a:solidFill>
          <a:ln w="12700">
            <a:solidFill>
              <a:srgbClr val="4A7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365760" y="260604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Respect Local Knowledge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365760" y="296265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carry deep regional expertise. Seek that input rather than assuming outside credentials are superior.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736592" y="2487168"/>
            <a:ext cx="4206240" cy="1152144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736592" y="2487168"/>
            <a:ext cx="4206240" cy="64008"/>
          </a:xfrm>
          <a:prstGeom prst="rect">
            <a:avLst/>
          </a:prstGeom>
          <a:solidFill>
            <a:srgbClr val="4E7045"/>
          </a:solidFill>
          <a:ln w="12700">
            <a:solidFill>
              <a:srgbClr val="4E70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4873752" y="260604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Offer Flexible Scheduling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4873752" y="296265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flexibility for family events and community obligations — this signals respect for workers as whole people.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228600" y="3767328"/>
            <a:ext cx="4206240" cy="1152144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228600" y="3767328"/>
            <a:ext cx="4206240" cy="64008"/>
          </a:xfrm>
          <a:prstGeom prst="rect">
            <a:avLst/>
          </a:prstGeom>
          <a:solidFill>
            <a:srgbClr val="8A9880"/>
          </a:solidFill>
          <a:ln w="12700">
            <a:solidFill>
              <a:srgbClr val="8A9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0"/>
          <p:cNvSpPr/>
          <p:nvPr/>
        </p:nvSpPr>
        <p:spPr>
          <a:xfrm>
            <a:off x="365760" y="388620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Create Welcoming Onboarding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365760" y="424281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culture shock. Mentorships and peer support ease the transition into formal environments significantly.</a:t>
            </a:r>
            <a:endParaRPr lang="en-US" sz="1100" dirty="0"/>
          </a:p>
        </p:txBody>
      </p:sp>
      <p:sp>
        <p:nvSpPr>
          <p:cNvPr id="27" name="Shape 22"/>
          <p:cNvSpPr/>
          <p:nvPr/>
        </p:nvSpPr>
        <p:spPr>
          <a:xfrm>
            <a:off x="4736592" y="3767328"/>
            <a:ext cx="4206240" cy="1152144"/>
          </a:xfrm>
          <a:prstGeom prst="rect">
            <a:avLst/>
          </a:prstGeom>
          <a:solidFill>
            <a:srgbClr val="1A2318">
              <a:alpha val="85000"/>
            </a:srgbClr>
          </a:solidFill>
          <a:ln w="12700">
            <a:solidFill>
              <a:srgbClr val="3A55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4736592" y="3767328"/>
            <a:ext cx="4206240" cy="64008"/>
          </a:xfrm>
          <a:prstGeom prst="rect">
            <a:avLst/>
          </a:prstGeom>
          <a:solidFill>
            <a:srgbClr val="6B4226"/>
          </a:solidFill>
          <a:ln w="12700">
            <a:solidFill>
              <a:srgbClr val="6B42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4873752" y="388620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Avoid Stereotyping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4873752" y="424281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9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assume ignorance or lack of ambition. Appalachian workers are as diverse as any population.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1032</Words>
  <Application>Microsoft Office PowerPoint</Application>
  <PresentationFormat>On-screen Show (16:9)</PresentationFormat>
  <Paragraphs>163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Appalachian Workforce</dc:title>
  <dc:subject>PptxGenJS Presentation</dc:subject>
  <dc:creator>Rachael Meads</dc:creator>
  <cp:lastModifiedBy>John D Meeker</cp:lastModifiedBy>
  <cp:revision>1</cp:revision>
  <dcterms:created xsi:type="dcterms:W3CDTF">2026-04-22T13:55:30Z</dcterms:created>
  <dcterms:modified xsi:type="dcterms:W3CDTF">2026-04-22T14:00:36Z</dcterms:modified>
</cp:coreProperties>
</file>